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71" r:id="rId2"/>
    <p:sldId id="272" r:id="rId3"/>
    <p:sldId id="256" r:id="rId4"/>
    <p:sldId id="270" r:id="rId5"/>
    <p:sldId id="263" r:id="rId6"/>
    <p:sldId id="267" r:id="rId7"/>
    <p:sldId id="264" r:id="rId8"/>
    <p:sldId id="265" r:id="rId9"/>
    <p:sldId id="266" r:id="rId10"/>
    <p:sldId id="268" r:id="rId11"/>
    <p:sldId id="269" r:id="rId12"/>
    <p:sldId id="262" r:id="rId13"/>
    <p:sldId id="261" r:id="rId14"/>
    <p:sldId id="260" r:id="rId15"/>
    <p:sldId id="258" r:id="rId16"/>
    <p:sldId id="25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874A3F-72BF-47CA-B3F6-81F570E4A51D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31D425D-9352-47D2-9C1F-E95F42302847}">
      <dgm:prSet/>
      <dgm:spPr/>
      <dgm:t>
        <a:bodyPr/>
        <a:lstStyle/>
        <a:p>
          <a:r>
            <a:rPr lang="en-US" dirty="0"/>
            <a:t>Virtual Career Services: Tips &amp; Tools; Legalities; Best Practices</a:t>
          </a:r>
        </a:p>
      </dgm:t>
    </dgm:pt>
    <dgm:pt modelId="{112B2DEE-3E8F-4BA3-BC7D-803D22F6C606}" type="parTrans" cxnId="{12FC4E7F-A9FA-4406-90E0-53A944C1A072}">
      <dgm:prSet/>
      <dgm:spPr/>
      <dgm:t>
        <a:bodyPr/>
        <a:lstStyle/>
        <a:p>
          <a:endParaRPr lang="en-US"/>
        </a:p>
      </dgm:t>
    </dgm:pt>
    <dgm:pt modelId="{BE67961A-C9F7-4013-93AC-6EE2ECEA5BDE}" type="sibTrans" cxnId="{12FC4E7F-A9FA-4406-90E0-53A944C1A072}">
      <dgm:prSet/>
      <dgm:spPr/>
      <dgm:t>
        <a:bodyPr/>
        <a:lstStyle/>
        <a:p>
          <a:endParaRPr lang="en-US"/>
        </a:p>
      </dgm:t>
    </dgm:pt>
    <dgm:pt modelId="{967522C3-CD67-49B9-8416-EF81C490855B}">
      <dgm:prSet/>
      <dgm:spPr/>
      <dgm:t>
        <a:bodyPr/>
        <a:lstStyle/>
        <a:p>
          <a:r>
            <a:rPr lang="en-US" dirty="0"/>
            <a:t>Job Market: Who’s hiring? Who’s not?</a:t>
          </a:r>
        </a:p>
      </dgm:t>
    </dgm:pt>
    <dgm:pt modelId="{CF5052E3-E0D1-4588-95A7-C82143AC6B25}" type="parTrans" cxnId="{435BC0DB-F036-46CC-A6B1-1A01201773A1}">
      <dgm:prSet/>
      <dgm:spPr/>
      <dgm:t>
        <a:bodyPr/>
        <a:lstStyle/>
        <a:p>
          <a:endParaRPr lang="en-US"/>
        </a:p>
      </dgm:t>
    </dgm:pt>
    <dgm:pt modelId="{1CDADC55-08D8-4B6D-95B2-DDC01DC36A2A}" type="sibTrans" cxnId="{435BC0DB-F036-46CC-A6B1-1A01201773A1}">
      <dgm:prSet/>
      <dgm:spPr/>
      <dgm:t>
        <a:bodyPr/>
        <a:lstStyle/>
        <a:p>
          <a:endParaRPr lang="en-US"/>
        </a:p>
      </dgm:t>
    </dgm:pt>
    <dgm:pt modelId="{A7E6E27B-1F43-42EA-9281-03345D939788}">
      <dgm:prSet/>
      <dgm:spPr/>
      <dgm:t>
        <a:bodyPr/>
        <a:lstStyle/>
        <a:p>
          <a:r>
            <a:rPr lang="en-US" dirty="0"/>
            <a:t>Helping Clients through Fear of Taking Risks</a:t>
          </a:r>
        </a:p>
      </dgm:t>
    </dgm:pt>
    <dgm:pt modelId="{58910036-06D0-463A-AF7F-DF85331CA0B3}" type="parTrans" cxnId="{8FE46FFA-7066-4214-9AAE-9872B1BE3C7E}">
      <dgm:prSet/>
      <dgm:spPr/>
      <dgm:t>
        <a:bodyPr/>
        <a:lstStyle/>
        <a:p>
          <a:endParaRPr lang="en-US"/>
        </a:p>
      </dgm:t>
    </dgm:pt>
    <dgm:pt modelId="{655C005F-201D-45E9-B514-9E403138932D}" type="sibTrans" cxnId="{8FE46FFA-7066-4214-9AAE-9872B1BE3C7E}">
      <dgm:prSet/>
      <dgm:spPr/>
      <dgm:t>
        <a:bodyPr/>
        <a:lstStyle/>
        <a:p>
          <a:endParaRPr lang="en-US"/>
        </a:p>
      </dgm:t>
    </dgm:pt>
    <dgm:pt modelId="{D491746E-50CF-49EE-8B22-D32106C84E6D}">
      <dgm:prSet/>
      <dgm:spPr/>
      <dgm:t>
        <a:bodyPr/>
        <a:lstStyle/>
        <a:p>
          <a:r>
            <a:rPr lang="en-US" dirty="0"/>
            <a:t>Self Care</a:t>
          </a:r>
        </a:p>
      </dgm:t>
    </dgm:pt>
    <dgm:pt modelId="{BB5ED2BC-DAD3-4840-AB89-BE1526930141}" type="parTrans" cxnId="{D37D7C67-46CE-4025-8B9E-CDEDDDCE702B}">
      <dgm:prSet/>
      <dgm:spPr/>
      <dgm:t>
        <a:bodyPr/>
        <a:lstStyle/>
        <a:p>
          <a:endParaRPr lang="en-US"/>
        </a:p>
      </dgm:t>
    </dgm:pt>
    <dgm:pt modelId="{318FE771-873B-4A9C-B985-4430A693F2C5}" type="sibTrans" cxnId="{D37D7C67-46CE-4025-8B9E-CDEDDDCE702B}">
      <dgm:prSet/>
      <dgm:spPr/>
      <dgm:t>
        <a:bodyPr/>
        <a:lstStyle/>
        <a:p>
          <a:endParaRPr lang="en-US"/>
        </a:p>
      </dgm:t>
    </dgm:pt>
    <dgm:pt modelId="{853AADEE-A665-40C7-95A3-3725AE9AC4CC}" type="pres">
      <dgm:prSet presAssocID="{8E874A3F-72BF-47CA-B3F6-81F570E4A5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74F08B-2F1E-473D-8833-2715E10EAF75}" type="pres">
      <dgm:prSet presAssocID="{D491746E-50CF-49EE-8B22-D32106C84E6D}" presName="boxAndChildren" presStyleCnt="0"/>
      <dgm:spPr/>
    </dgm:pt>
    <dgm:pt modelId="{CE40DD3D-B68B-4362-84A1-D9DB5982A65A}" type="pres">
      <dgm:prSet presAssocID="{D491746E-50CF-49EE-8B22-D32106C84E6D}" presName="parentTextBox" presStyleLbl="node1" presStyleIdx="0" presStyleCnt="4"/>
      <dgm:spPr/>
      <dgm:t>
        <a:bodyPr/>
        <a:lstStyle/>
        <a:p>
          <a:endParaRPr lang="en-US"/>
        </a:p>
      </dgm:t>
    </dgm:pt>
    <dgm:pt modelId="{E99C16FD-B559-42B4-8FF8-559578730B4F}" type="pres">
      <dgm:prSet presAssocID="{655C005F-201D-45E9-B514-9E403138932D}" presName="sp" presStyleCnt="0"/>
      <dgm:spPr/>
    </dgm:pt>
    <dgm:pt modelId="{01A9BE77-EE35-49CC-9045-D08C8E2CAD90}" type="pres">
      <dgm:prSet presAssocID="{A7E6E27B-1F43-42EA-9281-03345D939788}" presName="arrowAndChildren" presStyleCnt="0"/>
      <dgm:spPr/>
    </dgm:pt>
    <dgm:pt modelId="{651EC04C-3F7A-489C-934B-8A42280CA5B5}" type="pres">
      <dgm:prSet presAssocID="{A7E6E27B-1F43-42EA-9281-03345D939788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4DA07603-9BC4-4750-A6DB-5CEDA79FA2C9}" type="pres">
      <dgm:prSet presAssocID="{1CDADC55-08D8-4B6D-95B2-DDC01DC36A2A}" presName="sp" presStyleCnt="0"/>
      <dgm:spPr/>
    </dgm:pt>
    <dgm:pt modelId="{DE041EF0-64BD-4084-BC4A-17FF2458A588}" type="pres">
      <dgm:prSet presAssocID="{967522C3-CD67-49B9-8416-EF81C490855B}" presName="arrowAndChildren" presStyleCnt="0"/>
      <dgm:spPr/>
    </dgm:pt>
    <dgm:pt modelId="{2BA6B280-6288-4400-9309-41B88042EC27}" type="pres">
      <dgm:prSet presAssocID="{967522C3-CD67-49B9-8416-EF81C490855B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7954D96A-8E93-4CE6-A51C-87658A7AECF6}" type="pres">
      <dgm:prSet presAssocID="{BE67961A-C9F7-4013-93AC-6EE2ECEA5BDE}" presName="sp" presStyleCnt="0"/>
      <dgm:spPr/>
    </dgm:pt>
    <dgm:pt modelId="{9D39D5F3-0463-49AA-9FD0-9ECBF8955F26}" type="pres">
      <dgm:prSet presAssocID="{931D425D-9352-47D2-9C1F-E95F42302847}" presName="arrowAndChildren" presStyleCnt="0"/>
      <dgm:spPr/>
    </dgm:pt>
    <dgm:pt modelId="{BFAB581A-B1C3-4E1F-95DD-A56C9C57D564}" type="pres">
      <dgm:prSet presAssocID="{931D425D-9352-47D2-9C1F-E95F42302847}" presName="parentTextArrow" presStyleLbl="node1" presStyleIdx="3" presStyleCnt="4" custLinFactNeighborY="-3788"/>
      <dgm:spPr/>
      <dgm:t>
        <a:bodyPr/>
        <a:lstStyle/>
        <a:p>
          <a:endParaRPr lang="en-US"/>
        </a:p>
      </dgm:t>
    </dgm:pt>
  </dgm:ptLst>
  <dgm:cxnLst>
    <dgm:cxn modelId="{D37D7C67-46CE-4025-8B9E-CDEDDDCE702B}" srcId="{8E874A3F-72BF-47CA-B3F6-81F570E4A51D}" destId="{D491746E-50CF-49EE-8B22-D32106C84E6D}" srcOrd="3" destOrd="0" parTransId="{BB5ED2BC-DAD3-4840-AB89-BE1526930141}" sibTransId="{318FE771-873B-4A9C-B985-4430A693F2C5}"/>
    <dgm:cxn modelId="{435BC0DB-F036-46CC-A6B1-1A01201773A1}" srcId="{8E874A3F-72BF-47CA-B3F6-81F570E4A51D}" destId="{967522C3-CD67-49B9-8416-EF81C490855B}" srcOrd="1" destOrd="0" parTransId="{CF5052E3-E0D1-4588-95A7-C82143AC6B25}" sibTransId="{1CDADC55-08D8-4B6D-95B2-DDC01DC36A2A}"/>
    <dgm:cxn modelId="{8FE46FFA-7066-4214-9AAE-9872B1BE3C7E}" srcId="{8E874A3F-72BF-47CA-B3F6-81F570E4A51D}" destId="{A7E6E27B-1F43-42EA-9281-03345D939788}" srcOrd="2" destOrd="0" parTransId="{58910036-06D0-463A-AF7F-DF85331CA0B3}" sibTransId="{655C005F-201D-45E9-B514-9E403138932D}"/>
    <dgm:cxn modelId="{12FC4E7F-A9FA-4406-90E0-53A944C1A072}" srcId="{8E874A3F-72BF-47CA-B3F6-81F570E4A51D}" destId="{931D425D-9352-47D2-9C1F-E95F42302847}" srcOrd="0" destOrd="0" parTransId="{112B2DEE-3E8F-4BA3-BC7D-803D22F6C606}" sibTransId="{BE67961A-C9F7-4013-93AC-6EE2ECEA5BDE}"/>
    <dgm:cxn modelId="{EC31CF6E-07F0-4E72-8390-1DDE7DBDBBB9}" type="presOf" srcId="{8E874A3F-72BF-47CA-B3F6-81F570E4A51D}" destId="{853AADEE-A665-40C7-95A3-3725AE9AC4CC}" srcOrd="0" destOrd="0" presId="urn:microsoft.com/office/officeart/2005/8/layout/process4"/>
    <dgm:cxn modelId="{410B8958-C194-498C-816E-57B6E8076A23}" type="presOf" srcId="{967522C3-CD67-49B9-8416-EF81C490855B}" destId="{2BA6B280-6288-4400-9309-41B88042EC27}" srcOrd="0" destOrd="0" presId="urn:microsoft.com/office/officeart/2005/8/layout/process4"/>
    <dgm:cxn modelId="{4D93D76C-2B15-4EA1-9497-CF75ABCDFC28}" type="presOf" srcId="{931D425D-9352-47D2-9C1F-E95F42302847}" destId="{BFAB581A-B1C3-4E1F-95DD-A56C9C57D564}" srcOrd="0" destOrd="0" presId="urn:microsoft.com/office/officeart/2005/8/layout/process4"/>
    <dgm:cxn modelId="{A61620B5-28FC-45D9-9235-FCBC40C8E811}" type="presOf" srcId="{A7E6E27B-1F43-42EA-9281-03345D939788}" destId="{651EC04C-3F7A-489C-934B-8A42280CA5B5}" srcOrd="0" destOrd="0" presId="urn:microsoft.com/office/officeart/2005/8/layout/process4"/>
    <dgm:cxn modelId="{1AB7964B-D1BD-4A57-B55F-3E748E6629FC}" type="presOf" srcId="{D491746E-50CF-49EE-8B22-D32106C84E6D}" destId="{CE40DD3D-B68B-4362-84A1-D9DB5982A65A}" srcOrd="0" destOrd="0" presId="urn:microsoft.com/office/officeart/2005/8/layout/process4"/>
    <dgm:cxn modelId="{09227BAD-5A4E-4869-B257-A7E4EAC670A9}" type="presParOf" srcId="{853AADEE-A665-40C7-95A3-3725AE9AC4CC}" destId="{F874F08B-2F1E-473D-8833-2715E10EAF75}" srcOrd="0" destOrd="0" presId="urn:microsoft.com/office/officeart/2005/8/layout/process4"/>
    <dgm:cxn modelId="{CA2EA9D9-B9D3-49E5-9CAB-A2F2B78F813B}" type="presParOf" srcId="{F874F08B-2F1E-473D-8833-2715E10EAF75}" destId="{CE40DD3D-B68B-4362-84A1-D9DB5982A65A}" srcOrd="0" destOrd="0" presId="urn:microsoft.com/office/officeart/2005/8/layout/process4"/>
    <dgm:cxn modelId="{E22C8443-4DD2-43A9-9028-70DACE5BF8D5}" type="presParOf" srcId="{853AADEE-A665-40C7-95A3-3725AE9AC4CC}" destId="{E99C16FD-B559-42B4-8FF8-559578730B4F}" srcOrd="1" destOrd="0" presId="urn:microsoft.com/office/officeart/2005/8/layout/process4"/>
    <dgm:cxn modelId="{31EB392A-BCB5-4FE2-83D2-9139A97F5254}" type="presParOf" srcId="{853AADEE-A665-40C7-95A3-3725AE9AC4CC}" destId="{01A9BE77-EE35-49CC-9045-D08C8E2CAD90}" srcOrd="2" destOrd="0" presId="urn:microsoft.com/office/officeart/2005/8/layout/process4"/>
    <dgm:cxn modelId="{45D29C5E-AB4E-4950-8512-C03B119347F4}" type="presParOf" srcId="{01A9BE77-EE35-49CC-9045-D08C8E2CAD90}" destId="{651EC04C-3F7A-489C-934B-8A42280CA5B5}" srcOrd="0" destOrd="0" presId="urn:microsoft.com/office/officeart/2005/8/layout/process4"/>
    <dgm:cxn modelId="{7DD1DFFD-4FE5-4469-9947-05616693063D}" type="presParOf" srcId="{853AADEE-A665-40C7-95A3-3725AE9AC4CC}" destId="{4DA07603-9BC4-4750-A6DB-5CEDA79FA2C9}" srcOrd="3" destOrd="0" presId="urn:microsoft.com/office/officeart/2005/8/layout/process4"/>
    <dgm:cxn modelId="{EF0975CC-F9D3-4227-B244-76AC150AEA66}" type="presParOf" srcId="{853AADEE-A665-40C7-95A3-3725AE9AC4CC}" destId="{DE041EF0-64BD-4084-BC4A-17FF2458A588}" srcOrd="4" destOrd="0" presId="urn:microsoft.com/office/officeart/2005/8/layout/process4"/>
    <dgm:cxn modelId="{C0ADA3C7-CFF1-4DA3-81B4-C2D0E3F38A0C}" type="presParOf" srcId="{DE041EF0-64BD-4084-BC4A-17FF2458A588}" destId="{2BA6B280-6288-4400-9309-41B88042EC27}" srcOrd="0" destOrd="0" presId="urn:microsoft.com/office/officeart/2005/8/layout/process4"/>
    <dgm:cxn modelId="{B3825E15-95B4-46F7-B16E-CEB34897D0F7}" type="presParOf" srcId="{853AADEE-A665-40C7-95A3-3725AE9AC4CC}" destId="{7954D96A-8E93-4CE6-A51C-87658A7AECF6}" srcOrd="5" destOrd="0" presId="urn:microsoft.com/office/officeart/2005/8/layout/process4"/>
    <dgm:cxn modelId="{4ED88444-ADAB-4B03-9409-48F46E84F38E}" type="presParOf" srcId="{853AADEE-A665-40C7-95A3-3725AE9AC4CC}" destId="{9D39D5F3-0463-49AA-9FD0-9ECBF8955F26}" srcOrd="6" destOrd="0" presId="urn:microsoft.com/office/officeart/2005/8/layout/process4"/>
    <dgm:cxn modelId="{324A3C70-0AB2-40BE-ADFE-C4236EE0168A}" type="presParOf" srcId="{9D39D5F3-0463-49AA-9FD0-9ECBF8955F26}" destId="{BFAB581A-B1C3-4E1F-95DD-A56C9C57D56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874A3F-72BF-47CA-B3F6-81F570E4A51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53B784D-84E8-4632-8E91-36849D3810E8}">
      <dgm:prSet/>
      <dgm:spPr/>
      <dgm:t>
        <a:bodyPr/>
        <a:lstStyle/>
        <a:p>
          <a:r>
            <a:rPr lang="en-US"/>
            <a:t>New evolving careers</a:t>
          </a:r>
        </a:p>
      </dgm:t>
    </dgm:pt>
    <dgm:pt modelId="{CB93FDD6-E89D-4267-AE40-F08607B2EAA6}" type="parTrans" cxnId="{7FB06E72-7784-4A93-813A-AAEB708621C7}">
      <dgm:prSet/>
      <dgm:spPr/>
      <dgm:t>
        <a:bodyPr/>
        <a:lstStyle/>
        <a:p>
          <a:endParaRPr lang="en-US"/>
        </a:p>
      </dgm:t>
    </dgm:pt>
    <dgm:pt modelId="{90E99ED4-F450-4635-AA00-EFC6F74920E1}" type="sibTrans" cxnId="{7FB06E72-7784-4A93-813A-AAEB708621C7}">
      <dgm:prSet/>
      <dgm:spPr/>
      <dgm:t>
        <a:bodyPr/>
        <a:lstStyle/>
        <a:p>
          <a:endParaRPr lang="en-US"/>
        </a:p>
      </dgm:t>
    </dgm:pt>
    <dgm:pt modelId="{605F3C2F-83A3-44F1-912A-7307BB288F49}">
      <dgm:prSet/>
      <dgm:spPr/>
      <dgm:t>
        <a:bodyPr/>
        <a:lstStyle/>
        <a:p>
          <a:r>
            <a:rPr lang="en-US"/>
            <a:t>New ways of working</a:t>
          </a:r>
        </a:p>
      </dgm:t>
    </dgm:pt>
    <dgm:pt modelId="{180E7A45-7B94-4B7B-B725-81E643FC2554}" type="parTrans" cxnId="{CC0C8594-E47B-453E-906A-8E9A1429229E}">
      <dgm:prSet/>
      <dgm:spPr/>
      <dgm:t>
        <a:bodyPr/>
        <a:lstStyle/>
        <a:p>
          <a:endParaRPr lang="en-US"/>
        </a:p>
      </dgm:t>
    </dgm:pt>
    <dgm:pt modelId="{C2FF3D23-91F7-46FB-BE11-1645BB5F71CB}" type="sibTrans" cxnId="{CC0C8594-E47B-453E-906A-8E9A1429229E}">
      <dgm:prSet/>
      <dgm:spPr/>
      <dgm:t>
        <a:bodyPr/>
        <a:lstStyle/>
        <a:p>
          <a:endParaRPr lang="en-US"/>
        </a:p>
      </dgm:t>
    </dgm:pt>
    <dgm:pt modelId="{E811D26B-6AB7-4BA7-9CF0-A4B37EFA4D5D}">
      <dgm:prSet/>
      <dgm:spPr/>
      <dgm:t>
        <a:bodyPr/>
        <a:lstStyle/>
        <a:p>
          <a:r>
            <a:rPr lang="en-US"/>
            <a:t>Helpfulness of Jobscan; free or subscription version</a:t>
          </a:r>
        </a:p>
      </dgm:t>
    </dgm:pt>
    <dgm:pt modelId="{7F319078-417E-4087-B83C-03D7C610A40E}" type="parTrans" cxnId="{455839C0-B9F3-40BC-9CCD-5E70FCF66FB0}">
      <dgm:prSet/>
      <dgm:spPr/>
      <dgm:t>
        <a:bodyPr/>
        <a:lstStyle/>
        <a:p>
          <a:endParaRPr lang="en-US"/>
        </a:p>
      </dgm:t>
    </dgm:pt>
    <dgm:pt modelId="{D915A85C-C2E6-49F0-9403-D5D74F49DAF4}" type="sibTrans" cxnId="{455839C0-B9F3-40BC-9CCD-5E70FCF66FB0}">
      <dgm:prSet/>
      <dgm:spPr/>
      <dgm:t>
        <a:bodyPr/>
        <a:lstStyle/>
        <a:p>
          <a:endParaRPr lang="en-US"/>
        </a:p>
      </dgm:t>
    </dgm:pt>
    <dgm:pt modelId="{1AFCF9CB-9020-46A8-A1AB-D9B12608328A}">
      <dgm:prSet/>
      <dgm:spPr/>
      <dgm:t>
        <a:bodyPr/>
        <a:lstStyle/>
        <a:p>
          <a:r>
            <a:rPr lang="en-US"/>
            <a:t>Ideas for more visual and kinesthetic learners</a:t>
          </a:r>
        </a:p>
      </dgm:t>
    </dgm:pt>
    <dgm:pt modelId="{DC9FB426-0925-4117-B237-38768F0BBBA7}" type="parTrans" cxnId="{C658B59D-819D-44CD-AD64-E3711C437A92}">
      <dgm:prSet/>
      <dgm:spPr/>
      <dgm:t>
        <a:bodyPr/>
        <a:lstStyle/>
        <a:p>
          <a:endParaRPr lang="en-US"/>
        </a:p>
      </dgm:t>
    </dgm:pt>
    <dgm:pt modelId="{46BA939B-AEED-476C-B357-1415DD2B52B5}" type="sibTrans" cxnId="{C658B59D-819D-44CD-AD64-E3711C437A92}">
      <dgm:prSet/>
      <dgm:spPr/>
      <dgm:t>
        <a:bodyPr/>
        <a:lstStyle/>
        <a:p>
          <a:endParaRPr lang="en-US"/>
        </a:p>
      </dgm:t>
    </dgm:pt>
    <dgm:pt modelId="{FBED2C2C-7EB9-4E1C-AF7C-7BA8B266D560}" type="pres">
      <dgm:prSet presAssocID="{8E874A3F-72BF-47CA-B3F6-81F570E4A51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3996C4-1EFC-44F5-8431-F3F92B610120}" type="pres">
      <dgm:prSet presAssocID="{8E874A3F-72BF-47CA-B3F6-81F570E4A51D}" presName="diamond" presStyleLbl="bgShp" presStyleIdx="0" presStyleCnt="1"/>
      <dgm:spPr/>
    </dgm:pt>
    <dgm:pt modelId="{C4F77773-6C34-4CE8-8FE2-BBF360F44C74}" type="pres">
      <dgm:prSet presAssocID="{8E874A3F-72BF-47CA-B3F6-81F570E4A51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744D8-7F7B-4122-A198-EC4445D3C528}" type="pres">
      <dgm:prSet presAssocID="{8E874A3F-72BF-47CA-B3F6-81F570E4A51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F4504-AD10-43C1-93B4-F4959E22CB0A}" type="pres">
      <dgm:prSet presAssocID="{8E874A3F-72BF-47CA-B3F6-81F570E4A51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ECBD4-451E-41B6-8668-880722F54F99}" type="pres">
      <dgm:prSet presAssocID="{8E874A3F-72BF-47CA-B3F6-81F570E4A51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0C8594-E47B-453E-906A-8E9A1429229E}" srcId="{8E874A3F-72BF-47CA-B3F6-81F570E4A51D}" destId="{605F3C2F-83A3-44F1-912A-7307BB288F49}" srcOrd="1" destOrd="0" parTransId="{180E7A45-7B94-4B7B-B725-81E643FC2554}" sibTransId="{C2FF3D23-91F7-46FB-BE11-1645BB5F71CB}"/>
    <dgm:cxn modelId="{455839C0-B9F3-40BC-9CCD-5E70FCF66FB0}" srcId="{8E874A3F-72BF-47CA-B3F6-81F570E4A51D}" destId="{E811D26B-6AB7-4BA7-9CF0-A4B37EFA4D5D}" srcOrd="2" destOrd="0" parTransId="{7F319078-417E-4087-B83C-03D7C610A40E}" sibTransId="{D915A85C-C2E6-49F0-9403-D5D74F49DAF4}"/>
    <dgm:cxn modelId="{7FB06E72-7784-4A93-813A-AAEB708621C7}" srcId="{8E874A3F-72BF-47CA-B3F6-81F570E4A51D}" destId="{E53B784D-84E8-4632-8E91-36849D3810E8}" srcOrd="0" destOrd="0" parTransId="{CB93FDD6-E89D-4267-AE40-F08607B2EAA6}" sibTransId="{90E99ED4-F450-4635-AA00-EFC6F74920E1}"/>
    <dgm:cxn modelId="{51281F43-98B7-4E3D-89E1-A2740D7B0E92}" type="presOf" srcId="{E53B784D-84E8-4632-8E91-36849D3810E8}" destId="{C4F77773-6C34-4CE8-8FE2-BBF360F44C74}" srcOrd="0" destOrd="0" presId="urn:microsoft.com/office/officeart/2005/8/layout/matrix3"/>
    <dgm:cxn modelId="{3A605ACD-2820-48E3-83BC-59489366C5F5}" type="presOf" srcId="{E811D26B-6AB7-4BA7-9CF0-A4B37EFA4D5D}" destId="{C1FF4504-AD10-43C1-93B4-F4959E22CB0A}" srcOrd="0" destOrd="0" presId="urn:microsoft.com/office/officeart/2005/8/layout/matrix3"/>
    <dgm:cxn modelId="{C658B59D-819D-44CD-AD64-E3711C437A92}" srcId="{8E874A3F-72BF-47CA-B3F6-81F570E4A51D}" destId="{1AFCF9CB-9020-46A8-A1AB-D9B12608328A}" srcOrd="3" destOrd="0" parTransId="{DC9FB426-0925-4117-B237-38768F0BBBA7}" sibTransId="{46BA939B-AEED-476C-B357-1415DD2B52B5}"/>
    <dgm:cxn modelId="{81481401-A41B-42D3-B5AA-AD60C5F31968}" type="presOf" srcId="{1AFCF9CB-9020-46A8-A1AB-D9B12608328A}" destId="{EEDECBD4-451E-41B6-8668-880722F54F99}" srcOrd="0" destOrd="0" presId="urn:microsoft.com/office/officeart/2005/8/layout/matrix3"/>
    <dgm:cxn modelId="{9A11F473-DC1D-4466-BF50-21B3A078E3BB}" type="presOf" srcId="{8E874A3F-72BF-47CA-B3F6-81F570E4A51D}" destId="{FBED2C2C-7EB9-4E1C-AF7C-7BA8B266D560}" srcOrd="0" destOrd="0" presId="urn:microsoft.com/office/officeart/2005/8/layout/matrix3"/>
    <dgm:cxn modelId="{C0454469-AD3B-4988-98AB-91F668F40A43}" type="presOf" srcId="{605F3C2F-83A3-44F1-912A-7307BB288F49}" destId="{2F8744D8-7F7B-4122-A198-EC4445D3C528}" srcOrd="0" destOrd="0" presId="urn:microsoft.com/office/officeart/2005/8/layout/matrix3"/>
    <dgm:cxn modelId="{686B469C-6882-459D-A53B-7CD3396B2903}" type="presParOf" srcId="{FBED2C2C-7EB9-4E1C-AF7C-7BA8B266D560}" destId="{893996C4-1EFC-44F5-8431-F3F92B610120}" srcOrd="0" destOrd="0" presId="urn:microsoft.com/office/officeart/2005/8/layout/matrix3"/>
    <dgm:cxn modelId="{7F39018C-A92E-42D7-998E-F4EEFCE3CAFC}" type="presParOf" srcId="{FBED2C2C-7EB9-4E1C-AF7C-7BA8B266D560}" destId="{C4F77773-6C34-4CE8-8FE2-BBF360F44C74}" srcOrd="1" destOrd="0" presId="urn:microsoft.com/office/officeart/2005/8/layout/matrix3"/>
    <dgm:cxn modelId="{D2BC0E75-FFC9-4DD4-A3FF-BC743BE6D90C}" type="presParOf" srcId="{FBED2C2C-7EB9-4E1C-AF7C-7BA8B266D560}" destId="{2F8744D8-7F7B-4122-A198-EC4445D3C528}" srcOrd="2" destOrd="0" presId="urn:microsoft.com/office/officeart/2005/8/layout/matrix3"/>
    <dgm:cxn modelId="{AA1FB422-8CAC-40FB-8AE9-978D952F6090}" type="presParOf" srcId="{FBED2C2C-7EB9-4E1C-AF7C-7BA8B266D560}" destId="{C1FF4504-AD10-43C1-93B4-F4959E22CB0A}" srcOrd="3" destOrd="0" presId="urn:microsoft.com/office/officeart/2005/8/layout/matrix3"/>
    <dgm:cxn modelId="{2B7C5327-7062-46B0-94C6-15FDA24A3BE5}" type="presParOf" srcId="{FBED2C2C-7EB9-4E1C-AF7C-7BA8B266D560}" destId="{EEDECBD4-451E-41B6-8668-880722F54F9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60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0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8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86912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09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58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7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9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8251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732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A697C75-E7DB-4813-9B31-09606DE85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5" y="1662328"/>
            <a:ext cx="6953250" cy="166687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CC6D7A1B-3461-464D-A7AD-6EADF683E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06326"/>
            <a:ext cx="9144000" cy="2387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xmlns="" id="{50EA48E2-AEE0-4CBB-B3D7-88F458E54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4" y="3952080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Tuesday Talk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10.20</a:t>
            </a:r>
            <a:r>
              <a:rPr lang="en-US" sz="2000">
                <a:solidFill>
                  <a:schemeClr val="tx1"/>
                </a:solidFill>
              </a:rPr>
              <a:t>.20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66769F1-61F4-4EB0-82A8-0A582C79AB44}"/>
              </a:ext>
            </a:extLst>
          </p:cNvPr>
          <p:cNvSpPr txBox="1"/>
          <p:nvPr/>
        </p:nvSpPr>
        <p:spPr>
          <a:xfrm>
            <a:off x="4184072" y="5038651"/>
            <a:ext cx="46390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Courtney Warnsman, Trustee</a:t>
            </a:r>
          </a:p>
          <a:p>
            <a:pPr algn="ctr"/>
            <a:r>
              <a:rPr lang="en-US" sz="2000" dirty="0"/>
              <a:t>cwarnsman@austincareerconnections.com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1EC75C-39DA-454D-8D25-11375E579A23}"/>
              </a:ext>
            </a:extLst>
          </p:cNvPr>
          <p:cNvSpPr txBox="1"/>
          <p:nvPr/>
        </p:nvSpPr>
        <p:spPr>
          <a:xfrm>
            <a:off x="2539365" y="5878015"/>
            <a:ext cx="7018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Please </a:t>
            </a:r>
            <a:r>
              <a:rPr lang="en-US" sz="2400">
                <a:solidFill>
                  <a:srgbClr val="00B050"/>
                </a:solidFill>
              </a:rPr>
              <a:t>mute microphones </a:t>
            </a:r>
            <a:r>
              <a:rPr lang="en-US" sz="2400" dirty="0">
                <a:solidFill>
                  <a:srgbClr val="00B050"/>
                </a:solidFill>
              </a:rPr>
              <a:t>and use hand-raising feature.</a:t>
            </a:r>
          </a:p>
        </p:txBody>
      </p:sp>
    </p:spTree>
    <p:extLst>
      <p:ext uri="{BB962C8B-B14F-4D97-AF65-F5344CB8AC3E}">
        <p14:creationId xmlns:p14="http://schemas.microsoft.com/office/powerpoint/2010/main" val="4123311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600A9E-0EA1-46C9-AA52-F5DC397EE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9C7134-8B5A-42ED-BA3B-17D70C939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 years to “normal”</a:t>
            </a:r>
          </a:p>
          <a:p>
            <a:r>
              <a:rPr lang="en-US" sz="3200" dirty="0"/>
              <a:t>7 years to where we were right before pandemic</a:t>
            </a:r>
          </a:p>
        </p:txBody>
      </p:sp>
    </p:spTree>
    <p:extLst>
      <p:ext uri="{BB962C8B-B14F-4D97-AF65-F5344CB8AC3E}">
        <p14:creationId xmlns:p14="http://schemas.microsoft.com/office/powerpoint/2010/main" val="1302772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896C7-FF8E-4825-8053-6D78CED7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talk topics, 6.16.20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76A49E-EA41-48F6-93D4-C0258B91F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trends &amp; insights—General discussion &amp; insights from LinkedIn’s Virtual Conference: Navigating the New World of Work</a:t>
            </a:r>
          </a:p>
          <a:p>
            <a:r>
              <a:rPr lang="en-US" dirty="0"/>
              <a:t>Remembering your early career—Struggles, imposter syndrome, what do you wish you had known in the beginning?</a:t>
            </a:r>
          </a:p>
          <a:p>
            <a:r>
              <a:rPr lang="en-US" dirty="0"/>
              <a:t>Informal mentoring partnerships—Taking the conversations past Tuesday Talks</a:t>
            </a:r>
          </a:p>
          <a:p>
            <a:r>
              <a:rPr lang="en-US" dirty="0"/>
              <a:t>Social Media Managers &amp; Virtual Assistants—How are you using them in your practice? Cost?</a:t>
            </a:r>
          </a:p>
          <a:p>
            <a:r>
              <a:rPr lang="en-US" dirty="0"/>
              <a:t>NCDA Virtual Conference (No July Tuesday Talk)</a:t>
            </a:r>
          </a:p>
        </p:txBody>
      </p:sp>
    </p:spTree>
    <p:extLst>
      <p:ext uri="{BB962C8B-B14F-4D97-AF65-F5344CB8AC3E}">
        <p14:creationId xmlns:p14="http://schemas.microsoft.com/office/powerpoint/2010/main" val="4027467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9DBA3C2-C92B-4CEB-868F-52A62295B3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85329-4C09-45BB-AC44-73862CBE6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en-US" sz="3600"/>
              <a:t>Tuesday Talk topics</a:t>
            </a:r>
            <a:br>
              <a:rPr lang="en-US" sz="3600"/>
            </a:br>
            <a:r>
              <a:rPr lang="en-US" sz="3600"/>
              <a:t>May 19, 2020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44D1B682-0975-4750-93D7-CBBE3A659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10668004" cy="3440539"/>
          </a:xfrm>
        </p:spPr>
        <p:txBody>
          <a:bodyPr>
            <a:normAutofit/>
          </a:bodyPr>
          <a:lstStyle/>
          <a:p>
            <a:r>
              <a:rPr lang="en-US" sz="2400" dirty="0"/>
              <a:t>Ideas for private practice counselors to pivot toward new/current needs.</a:t>
            </a:r>
          </a:p>
          <a:p>
            <a:r>
              <a:rPr lang="en-US" sz="2400" dirty="0"/>
              <a:t>Insights and trends about outplacement service needs. What are employers paying/not paying for?</a:t>
            </a:r>
          </a:p>
          <a:p>
            <a:r>
              <a:rPr lang="en-US" sz="2400" dirty="0"/>
              <a:t>Own professional development during this time? Which credentials? </a:t>
            </a:r>
            <a:r>
              <a:rPr lang="en-US" sz="2400"/>
              <a:t>Which certifications</a:t>
            </a:r>
            <a:r>
              <a:rPr lang="en-US" sz="2400" dirty="0"/>
              <a:t>? MBTI, </a:t>
            </a:r>
            <a:r>
              <a:rPr lang="en-US" sz="2400" dirty="0" err="1"/>
              <a:t>Birkman</a:t>
            </a:r>
            <a:r>
              <a:rPr lang="en-US" sz="2400" dirty="0"/>
              <a:t>, Resume Writing, Other?</a:t>
            </a:r>
          </a:p>
          <a:p>
            <a:r>
              <a:rPr lang="en-US" sz="2400" dirty="0"/>
              <a:t>Fee structure revisited.  How to increase income. Virtual billing?</a:t>
            </a:r>
          </a:p>
          <a:p>
            <a:endParaRPr lang="en-US" sz="24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A5C11C9-65D2-491A-A266-6ADBD2CB44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61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972014-C01A-403A-83DF-8DFD791B4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310" y="401884"/>
            <a:ext cx="4882422" cy="1492132"/>
          </a:xfrm>
        </p:spPr>
        <p:txBody>
          <a:bodyPr>
            <a:normAutofit/>
          </a:bodyPr>
          <a:lstStyle/>
          <a:p>
            <a:r>
              <a:rPr lang="en-US" sz="3600" dirty="0"/>
              <a:t>Tuesday Talk Topics</a:t>
            </a:r>
            <a:br>
              <a:rPr lang="en-US" sz="3600" dirty="0"/>
            </a:br>
            <a:r>
              <a:rPr lang="en-US" sz="3600" dirty="0"/>
              <a:t>April 21,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3E3EB6-BCE4-4401-848D-A5AA9E103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856" y="1497742"/>
            <a:ext cx="5179284" cy="505337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Which industries/professions are hiring during the pandemic (besides the obvious healthcare, etc.?)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Who is expected to be hiring when things open up again?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Instilling hope in clients during this time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Helping clients work through taking risks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Maintaining/Boosting client engagement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Advising clients on staying engaged with their teams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Advising clients on relaying accomplishments to demonstrate productivity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Best practices for leading virtual webinars (especially Blackboard)</a:t>
            </a: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xmlns="" id="{46D6A9D3-7F6C-42A1-89C7-F43121252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99261" y="1619392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63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93982-704A-42D1-9080-121154B9E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Tuesday talk</a:t>
            </a:r>
            <a:br>
              <a:rPr lang="en-US" sz="2000" dirty="0"/>
            </a:br>
            <a:r>
              <a:rPr lang="en-US" sz="2000" dirty="0"/>
              <a:t>Topics/questions, March 2020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Please mute your microphones when you are not speaking</a:t>
            </a:r>
          </a:p>
        </p:txBody>
      </p:sp>
      <p:graphicFrame>
        <p:nvGraphicFramePr>
          <p:cNvPr id="36" name="Content Placeholder 2">
            <a:extLst>
              <a:ext uri="{FF2B5EF4-FFF2-40B4-BE49-F238E27FC236}">
                <a16:creationId xmlns:a16="http://schemas.microsoft.com/office/drawing/2014/main" xmlns="" id="{05198EFE-CAA4-4756-816E-C97F1F5E6D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766260"/>
              </p:ext>
            </p:extLst>
          </p:nvPr>
        </p:nvGraphicFramePr>
        <p:xfrm>
          <a:off x="1250950" y="208026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98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93982-704A-42D1-9080-121154B9E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en-US" sz="2500"/>
              <a:t>Tuesday talk</a:t>
            </a:r>
            <a:br>
              <a:rPr lang="en-US" sz="2500"/>
            </a:br>
            <a:r>
              <a:rPr lang="en-US" sz="2500"/>
              <a:t>Topics/questions, feb 2020</a:t>
            </a:r>
            <a:br>
              <a:rPr lang="en-US" sz="2500"/>
            </a:br>
            <a:r>
              <a:rPr lang="en-US" sz="2500"/>
              <a:t/>
            </a:r>
            <a:br>
              <a:rPr lang="en-US" sz="2500"/>
            </a:br>
            <a:r>
              <a:rPr lang="en-US" sz="2500"/>
              <a:t/>
            </a:r>
            <a:br>
              <a:rPr lang="en-US" sz="2500"/>
            </a:br>
            <a:r>
              <a:rPr lang="en-US" sz="2500">
                <a:solidFill>
                  <a:srgbClr val="92D050"/>
                </a:solidFill>
              </a:rPr>
              <a:t>Please mute your microphones when you are not speaking</a:t>
            </a:r>
            <a:endParaRPr lang="en-US" sz="2500" dirty="0">
              <a:solidFill>
                <a:srgbClr val="92D050"/>
              </a:solidFill>
            </a:endParaRPr>
          </a:p>
        </p:txBody>
      </p:sp>
      <p:graphicFrame>
        <p:nvGraphicFramePr>
          <p:cNvPr id="36" name="Content Placeholder 2">
            <a:extLst>
              <a:ext uri="{FF2B5EF4-FFF2-40B4-BE49-F238E27FC236}">
                <a16:creationId xmlns:a16="http://schemas.microsoft.com/office/drawing/2014/main" xmlns="" id="{05198EFE-CAA4-4756-816E-C97F1F5E6D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707669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180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EF4701-5BE0-42E0-96B9-BBDCDA6F5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Topics/questions, Jan 2020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xmlns="" id="{959874C2-3F3A-4A96-9309-25DBBB50D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46" y="1878065"/>
            <a:ext cx="10668004" cy="3440539"/>
          </a:xfrm>
        </p:spPr>
        <p:txBody>
          <a:bodyPr>
            <a:normAutofit/>
          </a:bodyPr>
          <a:lstStyle/>
          <a:p>
            <a:r>
              <a:rPr lang="en-US" sz="2400" dirty="0"/>
              <a:t>Introductions and Purpose</a:t>
            </a:r>
          </a:p>
          <a:p>
            <a:r>
              <a:rPr lang="en-US" sz="2400" dirty="0"/>
              <a:t>Comprehensive Guide to Career Assessment (Online and 7</a:t>
            </a:r>
            <a:r>
              <a:rPr lang="en-US" sz="2400" baseline="30000" dirty="0"/>
              <a:t>th</a:t>
            </a:r>
            <a:r>
              <a:rPr lang="en-US" sz="2400" dirty="0"/>
              <a:t> Edition Print Version)</a:t>
            </a:r>
          </a:p>
          <a:p>
            <a:r>
              <a:rPr lang="en-US" sz="2400" dirty="0"/>
              <a:t>Best online platforms for updating and revising resumes</a:t>
            </a:r>
          </a:p>
          <a:p>
            <a:r>
              <a:rPr lang="en-US" sz="2400" dirty="0"/>
              <a:t>ATS Tips</a:t>
            </a:r>
          </a:p>
          <a:p>
            <a:r>
              <a:rPr lang="en-US" sz="2400" dirty="0"/>
              <a:t>Submitting articles for Career Convergence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894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896C7-FF8E-4825-8053-6D78CED7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talk topics, 10.20.20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76A49E-EA41-48F6-93D4-C0258B91F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9201"/>
            <a:ext cx="10178322" cy="5256414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/>
              <a:t>NCDA  November Virtual CPI</a:t>
            </a:r>
          </a:p>
          <a:p>
            <a:pPr lvl="1"/>
            <a:r>
              <a:rPr lang="en-US" sz="2100" dirty="0"/>
              <a:t>Tuesday, November 10</a:t>
            </a:r>
            <a:r>
              <a:rPr lang="en-US" sz="2100" baseline="30000" dirty="0"/>
              <a:t>th</a:t>
            </a:r>
            <a:r>
              <a:rPr lang="en-US" sz="2100" dirty="0"/>
              <a:t> 11:00am-5:00pm Eastern. Register on NCDA web site.</a:t>
            </a:r>
          </a:p>
          <a:p>
            <a:pPr lvl="1"/>
            <a:r>
              <a:rPr lang="en-US" sz="2100" dirty="0"/>
              <a:t>Live sessions, recorded sessions, live constituency meeting</a:t>
            </a:r>
          </a:p>
          <a:p>
            <a:r>
              <a:rPr lang="en-US" sz="2100" dirty="0"/>
              <a:t>Submitting articles for NCDA publications--</a:t>
            </a:r>
          </a:p>
          <a:p>
            <a:pPr lvl="1"/>
            <a:r>
              <a:rPr lang="en-US" sz="2100" dirty="0"/>
              <a:t>Career Convergence Web Magazine (Practical tips, 950 words maximum)</a:t>
            </a:r>
          </a:p>
          <a:p>
            <a:pPr lvl="1"/>
            <a:r>
              <a:rPr lang="en-US" sz="2100" dirty="0"/>
              <a:t>CDQ/Career Development Quarterly (Primary research, lit reviews, etc. up to 25 pages depending on purpose) </a:t>
            </a:r>
          </a:p>
          <a:p>
            <a:pPr lvl="1"/>
            <a:r>
              <a:rPr lang="en-US" sz="2100" dirty="0"/>
              <a:t>See NCDA.org under “Publications” for more information about submission</a:t>
            </a:r>
          </a:p>
          <a:p>
            <a:r>
              <a:rPr lang="en-US" sz="2100" dirty="0"/>
              <a:t>Follow up from September meeting:</a:t>
            </a:r>
          </a:p>
          <a:p>
            <a:pPr lvl="1"/>
            <a:r>
              <a:rPr lang="en-US" sz="2100" dirty="0"/>
              <a:t>Mentoring partnerships</a:t>
            </a:r>
          </a:p>
          <a:p>
            <a:pPr lvl="1"/>
            <a:r>
              <a:rPr lang="en-US" sz="2100" dirty="0"/>
              <a:t>Document sharing site—Allow emails? Who knows how to do it? Can go on NCDA web site. Ethics committee.</a:t>
            </a:r>
          </a:p>
          <a:p>
            <a:pPr lvl="1"/>
            <a:r>
              <a:rPr lang="en-US" sz="2100" dirty="0"/>
              <a:t>Resilience session with Sharon Givens—Getting through the Holidays and Kicking off the New Year</a:t>
            </a:r>
          </a:p>
          <a:p>
            <a:pPr lvl="2"/>
            <a:r>
              <a:rPr lang="en-US" sz="2100" dirty="0"/>
              <a:t>Thursday, December 3</a:t>
            </a:r>
            <a:r>
              <a:rPr lang="en-US" sz="2100" baseline="30000" dirty="0"/>
              <a:t>rd</a:t>
            </a:r>
            <a:r>
              <a:rPr lang="en-US" sz="2100" dirty="0"/>
              <a:t> 5:30 pm CST (continuing every other month)</a:t>
            </a:r>
          </a:p>
          <a:p>
            <a:r>
              <a:rPr lang="en-US" sz="2100" dirty="0"/>
              <a:t>Watch for new log in for next month</a:t>
            </a:r>
          </a:p>
          <a:p>
            <a:r>
              <a:rPr lang="en-US" sz="2100" dirty="0"/>
              <a:t>Polls and Discussion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7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A697C75-E7DB-4813-9B31-09606DE85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5" y="1662328"/>
            <a:ext cx="6953250" cy="166687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CC6D7A1B-3461-464D-A7AD-6EADF683E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06326"/>
            <a:ext cx="9144000" cy="2387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xmlns="" id="{50EA48E2-AEE0-4CBB-B3D7-88F458E54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4" y="3952080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Tuesday Talk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10.20.2020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66769F1-61F4-4EB0-82A8-0A582C79AB44}"/>
              </a:ext>
            </a:extLst>
          </p:cNvPr>
          <p:cNvSpPr txBox="1"/>
          <p:nvPr/>
        </p:nvSpPr>
        <p:spPr>
          <a:xfrm>
            <a:off x="4184072" y="5038651"/>
            <a:ext cx="3741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Courtney Warnsman, Trustee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1EC75C-39DA-454D-8D25-11375E579A23}"/>
              </a:ext>
            </a:extLst>
          </p:cNvPr>
          <p:cNvSpPr txBox="1"/>
          <p:nvPr/>
        </p:nvSpPr>
        <p:spPr>
          <a:xfrm>
            <a:off x="2539365" y="5878015"/>
            <a:ext cx="7018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Please </a:t>
            </a:r>
            <a:r>
              <a:rPr lang="en-US" sz="2400">
                <a:solidFill>
                  <a:srgbClr val="00B050"/>
                </a:solidFill>
              </a:rPr>
              <a:t>mute microphones </a:t>
            </a:r>
            <a:r>
              <a:rPr lang="en-US" sz="2400" dirty="0">
                <a:solidFill>
                  <a:srgbClr val="00B050"/>
                </a:solidFill>
              </a:rPr>
              <a:t>and use hand-raising feature.</a:t>
            </a:r>
          </a:p>
        </p:txBody>
      </p:sp>
    </p:spTree>
    <p:extLst>
      <p:ext uri="{BB962C8B-B14F-4D97-AF65-F5344CB8AC3E}">
        <p14:creationId xmlns:p14="http://schemas.microsoft.com/office/powerpoint/2010/main" val="235912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896C7-FF8E-4825-8053-6D78CED7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talk topics, 9.15.20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76A49E-EA41-48F6-93D4-C0258B91F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NCDA  Virtual Conference Debrief.  What was your greatest takeaway?</a:t>
            </a:r>
          </a:p>
          <a:p>
            <a:r>
              <a:rPr lang="en-US" dirty="0"/>
              <a:t>Follow up from the constituency meeting</a:t>
            </a:r>
          </a:p>
          <a:p>
            <a:pPr lvl="1"/>
            <a:r>
              <a:rPr lang="en-US" dirty="0"/>
              <a:t>Monthly Zoom Resilience Meeting</a:t>
            </a:r>
          </a:p>
          <a:p>
            <a:pPr lvl="1"/>
            <a:r>
              <a:rPr lang="en-US" dirty="0"/>
              <a:t>LinkedIn Conversations</a:t>
            </a:r>
          </a:p>
          <a:p>
            <a:pPr lvl="1"/>
            <a:r>
              <a:rPr lang="en-US" dirty="0"/>
              <a:t>Continued Tuesday Talks</a:t>
            </a:r>
          </a:p>
          <a:p>
            <a:r>
              <a:rPr lang="en-US" dirty="0"/>
              <a:t>Support for agencies as pandemic eases</a:t>
            </a:r>
          </a:p>
          <a:p>
            <a:r>
              <a:rPr lang="en-US" dirty="0"/>
              <a:t>Free resources, tools, activities, assessments for cash assistance (formerly welfare) clients.</a:t>
            </a:r>
          </a:p>
          <a:p>
            <a:r>
              <a:rPr lang="en-US" dirty="0"/>
              <a:t>Private Practice--Is liability insurance necessary? If so, where do you purchase it?</a:t>
            </a:r>
          </a:p>
          <a:p>
            <a:r>
              <a:rPr lang="en-US" dirty="0"/>
              <a:t>Revisiting mentoring partnerships</a:t>
            </a:r>
          </a:p>
        </p:txBody>
      </p:sp>
    </p:spTree>
    <p:extLst>
      <p:ext uri="{BB962C8B-B14F-4D97-AF65-F5344CB8AC3E}">
        <p14:creationId xmlns:p14="http://schemas.microsoft.com/office/powerpoint/2010/main" val="367881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896C7-FF8E-4825-8053-6D78CED7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talk topics, 6.16.20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76A49E-EA41-48F6-93D4-C0258B91F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Current trends &amp; insights—General discussion &amp; insights from LinkedIn’s Virtual Conference: Navigating the New World of Work</a:t>
            </a:r>
          </a:p>
          <a:p>
            <a:r>
              <a:rPr lang="en-US" dirty="0"/>
              <a:t>Career services in the midst of protests &amp; pandemics</a:t>
            </a:r>
          </a:p>
          <a:p>
            <a:r>
              <a:rPr lang="en-US" dirty="0"/>
              <a:t>Remembering your early career—Struggles, imposter syndrome, what do you wish you had known in the beginning?</a:t>
            </a:r>
          </a:p>
          <a:p>
            <a:r>
              <a:rPr lang="en-US" dirty="0"/>
              <a:t>Informal mentoring partnerships—Taking the conversations past Tuesday Talks</a:t>
            </a:r>
          </a:p>
          <a:p>
            <a:r>
              <a:rPr lang="en-US" dirty="0"/>
              <a:t>Social Media Managers &amp; Virtual Assistants—How are you using them in your practice? Cost?</a:t>
            </a:r>
          </a:p>
          <a:p>
            <a:r>
              <a:rPr lang="en-US"/>
              <a:t>Constituency LinkedIn Group</a:t>
            </a:r>
            <a:endParaRPr lang="en-US" dirty="0"/>
          </a:p>
          <a:p>
            <a:r>
              <a:rPr lang="en-US" dirty="0"/>
              <a:t>NCDA Virtual Conference (No July Tuesday Talk)</a:t>
            </a:r>
          </a:p>
        </p:txBody>
      </p:sp>
    </p:spTree>
    <p:extLst>
      <p:ext uri="{BB962C8B-B14F-4D97-AF65-F5344CB8AC3E}">
        <p14:creationId xmlns:p14="http://schemas.microsoft.com/office/powerpoint/2010/main" val="144617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54DE8-FF62-490F-A86B-37678C391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2B3B0-E1AF-4787-BC58-375CF378E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2204"/>
            <a:ext cx="10178322" cy="3593591"/>
          </a:xfrm>
        </p:spPr>
        <p:txBody>
          <a:bodyPr>
            <a:normAutofit/>
          </a:bodyPr>
          <a:lstStyle/>
          <a:p>
            <a:r>
              <a:rPr lang="en-US" sz="2800" dirty="0"/>
              <a:t>Sources of following slides:</a:t>
            </a:r>
          </a:p>
          <a:p>
            <a:pPr lvl="1"/>
            <a:r>
              <a:rPr lang="en-US" sz="2800" dirty="0"/>
              <a:t>Karin Kimbrough, Chief Economist at LinkedIn</a:t>
            </a:r>
          </a:p>
          <a:p>
            <a:pPr lvl="1"/>
            <a:r>
              <a:rPr lang="en-US" sz="2800" dirty="0"/>
              <a:t>Melissa Thompson, SVP Talent Acquisition at Nielsen</a:t>
            </a:r>
          </a:p>
          <a:p>
            <a:pPr lvl="1"/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During LinkedIn’s Virtual Conference, </a:t>
            </a:r>
            <a:r>
              <a:rPr lang="en-US" sz="2800" u="sng" dirty="0"/>
              <a:t>Navigating the New World of Work</a:t>
            </a:r>
            <a:r>
              <a:rPr lang="en-US" sz="2800" dirty="0"/>
              <a:t>, 6.4.20</a:t>
            </a:r>
          </a:p>
        </p:txBody>
      </p:sp>
    </p:spTree>
    <p:extLst>
      <p:ext uri="{BB962C8B-B14F-4D97-AF65-F5344CB8AC3E}">
        <p14:creationId xmlns:p14="http://schemas.microsoft.com/office/powerpoint/2010/main" val="788758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8111ABC-9D9B-40E3-9969-C08E6C848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38112"/>
            <a:ext cx="8991600" cy="658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9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776EF-A1A4-47B8-A6D6-7A0B2FFC5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Hiring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653B6F-626F-49D8-B05A-73EF4652A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Longer time to hire</a:t>
            </a:r>
          </a:p>
          <a:p>
            <a:r>
              <a:rPr lang="en-US" sz="3600" dirty="0"/>
              <a:t>Delayed start dates</a:t>
            </a:r>
          </a:p>
          <a:p>
            <a:r>
              <a:rPr lang="en-US" sz="3600" dirty="0"/>
              <a:t>Pipelining</a:t>
            </a:r>
          </a:p>
        </p:txBody>
      </p:sp>
    </p:spTree>
    <p:extLst>
      <p:ext uri="{BB962C8B-B14F-4D97-AF65-F5344CB8AC3E}">
        <p14:creationId xmlns:p14="http://schemas.microsoft.com/office/powerpoint/2010/main" val="203688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96ECBD1-0B98-41F2-85E4-C8CD6D3B7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904" y="1998349"/>
            <a:ext cx="10759044" cy="233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6805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702</Words>
  <Application>Microsoft Office PowerPoint</Application>
  <PresentationFormat>Widescreen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Impact</vt:lpstr>
      <vt:lpstr>Badge</vt:lpstr>
      <vt:lpstr> </vt:lpstr>
      <vt:lpstr>Tuesday talk topics, 10.20.20</vt:lpstr>
      <vt:lpstr> </vt:lpstr>
      <vt:lpstr>Tuesday talk topics, 9.15.20</vt:lpstr>
      <vt:lpstr>Tuesday talk topics, 6.16.20</vt:lpstr>
      <vt:lpstr>PowerPoint Presentation</vt:lpstr>
      <vt:lpstr>PowerPoint Presentation</vt:lpstr>
      <vt:lpstr>Current Hiring Trends</vt:lpstr>
      <vt:lpstr>PowerPoint Presentation</vt:lpstr>
      <vt:lpstr>General thoughts</vt:lpstr>
      <vt:lpstr>Tuesday talk topics, 6.16.20</vt:lpstr>
      <vt:lpstr>Tuesday Talk topics May 19, 2020</vt:lpstr>
      <vt:lpstr>Tuesday Talk Topics April 21, 2020</vt:lpstr>
      <vt:lpstr>Tuesday talk Topics/questions, March 2020   Please mute your microphones when you are not speaking</vt:lpstr>
      <vt:lpstr>Tuesday talk Topics/questions, feb 2020   Please mute your microphones when you are not speaking</vt:lpstr>
      <vt:lpstr>Topics/questions, Jan 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Courtney</dc:creator>
  <cp:lastModifiedBy>Melanie Reinersman</cp:lastModifiedBy>
  <cp:revision>27</cp:revision>
  <dcterms:created xsi:type="dcterms:W3CDTF">2020-05-19T15:13:49Z</dcterms:created>
  <dcterms:modified xsi:type="dcterms:W3CDTF">2020-10-21T19:20:38Z</dcterms:modified>
</cp:coreProperties>
</file>